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21" autoAdjust="0"/>
  </p:normalViewPr>
  <p:slideViewPr>
    <p:cSldViewPr>
      <p:cViewPr varScale="1">
        <p:scale>
          <a:sx n="114" d="100"/>
          <a:sy n="114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9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4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9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3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3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1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9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8660-CB4E-4126-B106-A0BD43BCE29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DE5B-1CD9-4644-80EE-BB40B603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il-mclain.etq.com/prod/reli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87375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Weil-McLain’s Warranty Website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315200" cy="685800"/>
          </a:xfrm>
        </p:spPr>
        <p:txBody>
          <a:bodyPr/>
          <a:lstStyle/>
          <a:p>
            <a:r>
              <a:rPr lang="en-US" dirty="0" smtClean="0"/>
              <a:t>https://weil-mclain.etq.com/prod/reliance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10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website is used by distributors to process approved </a:t>
            </a:r>
            <a:r>
              <a:rPr lang="en-US" dirty="0" smtClean="0"/>
              <a:t>claims</a:t>
            </a:r>
            <a:endParaRPr lang="en-US" dirty="0" smtClean="0"/>
          </a:p>
          <a:p>
            <a:pPr algn="ctr"/>
            <a:r>
              <a:rPr lang="en-US" dirty="0" smtClean="0"/>
              <a:t>IF YOU NEED TO START A NEW CLAIM CALL 800-654-2109 opt.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a user name and log in to access the site.</a:t>
            </a:r>
          </a:p>
          <a:p>
            <a:r>
              <a:rPr lang="en-US" dirty="0" smtClean="0"/>
              <a:t>If a claim has been assigned to you it has already been approved.  </a:t>
            </a:r>
            <a:r>
              <a:rPr lang="en-US" b="1" i="1" dirty="0" smtClean="0"/>
              <a:t>Non-approved claims don’t make it to this step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claim gets sent back to you check the comment section near the top of the document.  The folks reviewing the claim may want you to correct or add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Ways to get to the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133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Clicking the notification link sent to your email will bring you straight to that claim.</a:t>
            </a:r>
          </a:p>
          <a:p>
            <a:pPr marL="514350" indent="-514350">
              <a:buAutoNum type="arabicPeriod"/>
            </a:pPr>
            <a:r>
              <a:rPr lang="en-US" dirty="0" smtClean="0"/>
              <a:t>Or you can log into the website’s home page </a:t>
            </a:r>
            <a:r>
              <a:rPr lang="en-US" dirty="0" smtClean="0">
                <a:hlinkClick r:id="rId2"/>
              </a:rPr>
              <a:t>https://weil-mclain.etq.com/prod/reliance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" y="3200400"/>
            <a:ext cx="7846695" cy="317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1905000"/>
          </a:xfrm>
        </p:spPr>
        <p:txBody>
          <a:bodyPr/>
          <a:lstStyle/>
          <a:p>
            <a:r>
              <a:rPr lang="en-US" dirty="0" smtClean="0"/>
              <a:t>Once logged in, you will see all the claims assigned to you.  If there are none there, then you have none assigned.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321" y="1809750"/>
            <a:ext cx="7677357" cy="2914650"/>
          </a:xfrm>
          <a:prstGeom prst="rect">
            <a:avLst/>
          </a:prstGeom>
        </p:spPr>
      </p:pic>
      <p:sp>
        <p:nvSpPr>
          <p:cNvPr id="4" name="Up Arrow Callout 3"/>
          <p:cNvSpPr/>
          <p:nvPr/>
        </p:nvSpPr>
        <p:spPr>
          <a:xfrm>
            <a:off x="3581400" y="3962400"/>
            <a:ext cx="3048000" cy="1752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are 2 clams currently assigned to you.  Click them to open the claim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-3363"/>
            <a:ext cx="6019800" cy="68633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7076"/>
            <a:ext cx="28194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NAVIGATING THE FORM</a:t>
            </a:r>
          </a:p>
          <a:p>
            <a:endParaRPr lang="en-US" sz="800" dirty="0"/>
          </a:p>
          <a:p>
            <a:r>
              <a:rPr lang="en-US" dirty="0" smtClean="0">
                <a:solidFill>
                  <a:srgbClr val="FF0000"/>
                </a:solidFill>
              </a:rPr>
              <a:t>Retrieve failed part from contractor before completing the claim.</a:t>
            </a:r>
            <a:r>
              <a:rPr lang="en-US" dirty="0" smtClean="0"/>
              <a:t> </a:t>
            </a:r>
          </a:p>
          <a:p>
            <a:endParaRPr lang="en-US" sz="800" dirty="0"/>
          </a:p>
          <a:p>
            <a:pPr marL="342900" indent="-342900">
              <a:buAutoNum type="arabicPeriod"/>
            </a:pPr>
            <a:r>
              <a:rPr lang="en-US" dirty="0" smtClean="0"/>
              <a:t>Take a look at the notes</a:t>
            </a:r>
          </a:p>
          <a:p>
            <a:pPr marL="342900" indent="-342900">
              <a:buAutoNum type="arabicPeriod"/>
            </a:pPr>
            <a:r>
              <a:rPr lang="en-US" dirty="0" smtClean="0"/>
              <a:t>Fill out info</a:t>
            </a:r>
          </a:p>
          <a:p>
            <a:pPr marL="342900" indent="-342900">
              <a:buAutoNum type="arabicPeriod"/>
            </a:pPr>
            <a:r>
              <a:rPr lang="en-US" dirty="0" smtClean="0"/>
              <a:t>Enter replacement part: Contact your customer service rep if you don’t know what the proper part # should be.</a:t>
            </a:r>
          </a:p>
          <a:p>
            <a:pPr marL="342900" indent="-342900">
              <a:buAutoNum type="arabicPeriod"/>
            </a:pPr>
            <a:r>
              <a:rPr lang="en-US" dirty="0" smtClean="0"/>
              <a:t>Save</a:t>
            </a:r>
          </a:p>
          <a:p>
            <a:pPr marL="342900" indent="-342900">
              <a:buAutoNum type="arabicPeriod"/>
            </a:pPr>
            <a:r>
              <a:rPr lang="en-US" dirty="0" smtClean="0"/>
              <a:t>Print (optional): this will open an electronic copy which you can save or print if you like.</a:t>
            </a:r>
          </a:p>
          <a:p>
            <a:pPr marL="342900" indent="-342900">
              <a:buAutoNum type="arabicPeriod"/>
            </a:pPr>
            <a:r>
              <a:rPr lang="en-US" dirty="0" smtClean="0"/>
              <a:t>Note what to do with the failed part.</a:t>
            </a:r>
          </a:p>
          <a:p>
            <a:pPr marL="342900" indent="-342900">
              <a:buAutoNum type="arabicPeriod"/>
            </a:pPr>
            <a:r>
              <a:rPr lang="en-US" dirty="0" smtClean="0"/>
              <a:t>Click “Submit Claim”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red arrow (circled) will move over the next phase.  Close the claim, you’re done!  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229100" y="1079280"/>
            <a:ext cx="685800" cy="53340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704348" y="2098932"/>
            <a:ext cx="8763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962615" y="2267179"/>
            <a:ext cx="171485" cy="686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651381" y="3249021"/>
            <a:ext cx="767444" cy="4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>
          <a:xfrm>
            <a:off x="4514852" y="4404275"/>
            <a:ext cx="609600" cy="68580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8" name="Left Arrow 17"/>
          <p:cNvSpPr/>
          <p:nvPr/>
        </p:nvSpPr>
        <p:spPr>
          <a:xfrm rot="16200000">
            <a:off x="6997298" y="6096383"/>
            <a:ext cx="533400" cy="532633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9" name="Right Arrow 18"/>
          <p:cNvSpPr/>
          <p:nvPr/>
        </p:nvSpPr>
        <p:spPr>
          <a:xfrm rot="5400000">
            <a:off x="7635855" y="6086859"/>
            <a:ext cx="552450" cy="532633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0" name="Up Arrow 19"/>
          <p:cNvSpPr/>
          <p:nvPr/>
        </p:nvSpPr>
        <p:spPr>
          <a:xfrm>
            <a:off x="3445054" y="6286499"/>
            <a:ext cx="685800" cy="533400"/>
          </a:xfrm>
          <a:prstGeom prst="up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1" name="Left Arrow 20"/>
          <p:cNvSpPr/>
          <p:nvPr/>
        </p:nvSpPr>
        <p:spPr>
          <a:xfrm rot="16200000">
            <a:off x="8127859" y="5650912"/>
            <a:ext cx="990600" cy="966377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000" dirty="0" smtClean="0"/>
              <a:t>7</a:t>
            </a:r>
            <a:endParaRPr lang="en-US" sz="4000" dirty="0"/>
          </a:p>
        </p:txBody>
      </p:sp>
      <p:sp>
        <p:nvSpPr>
          <p:cNvPr id="7" name="Oval 6"/>
          <p:cNvSpPr/>
          <p:nvPr/>
        </p:nvSpPr>
        <p:spPr>
          <a:xfrm>
            <a:off x="5404501" y="2875526"/>
            <a:ext cx="734262" cy="68254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2" name="Donut 21"/>
          <p:cNvSpPr/>
          <p:nvPr/>
        </p:nvSpPr>
        <p:spPr>
          <a:xfrm>
            <a:off x="4572000" y="-39330"/>
            <a:ext cx="247652" cy="267930"/>
          </a:xfrm>
          <a:prstGeom prst="donut">
            <a:avLst>
              <a:gd name="adj" fmla="val 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861832" y="76200"/>
            <a:ext cx="6678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2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Getting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Properly Completed claims will be credited within 3-5 business days.</a:t>
            </a:r>
          </a:p>
          <a:p>
            <a:r>
              <a:rPr lang="en-US" dirty="0" smtClean="0"/>
              <a:t>You will be sent an emailed notification and a mailed credit memo upon closure of the claim.</a:t>
            </a:r>
          </a:p>
        </p:txBody>
      </p:sp>
    </p:spTree>
    <p:extLst>
      <p:ext uri="{BB962C8B-B14F-4D97-AF65-F5344CB8AC3E}">
        <p14:creationId xmlns:p14="http://schemas.microsoft.com/office/powerpoint/2010/main" val="771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4945</TotalTime>
  <Words>315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Weil-McLain’s Warranty Website</vt:lpstr>
      <vt:lpstr>Things to note</vt:lpstr>
      <vt:lpstr>Ways to get to the website</vt:lpstr>
      <vt:lpstr>PowerPoint Presentation</vt:lpstr>
      <vt:lpstr>PowerPoint Presentation</vt:lpstr>
      <vt:lpstr>Getting Credit</vt:lpstr>
    </vt:vector>
  </TitlesOfParts>
  <Company>SPX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Bevill, Aaron</dc:creator>
  <cp:lastModifiedBy>Lopez, Rita</cp:lastModifiedBy>
  <cp:revision>31</cp:revision>
  <dcterms:created xsi:type="dcterms:W3CDTF">2014-08-13T13:15:55Z</dcterms:created>
  <dcterms:modified xsi:type="dcterms:W3CDTF">2017-04-18T16:46:14Z</dcterms:modified>
</cp:coreProperties>
</file>